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8" r:id="rId1"/>
  </p:sldMasterIdLst>
  <p:sldIdLst>
    <p:sldId id="256" r:id="rId2"/>
    <p:sldId id="257" r:id="rId3"/>
    <p:sldId id="258" r:id="rId4"/>
    <p:sldId id="259" r:id="rId5"/>
    <p:sldId id="260" r:id="rId6"/>
    <p:sldId id="271" r:id="rId7"/>
    <p:sldId id="261" r:id="rId8"/>
    <p:sldId id="262" r:id="rId9"/>
    <p:sldId id="267" r:id="rId10"/>
    <p:sldId id="268" r:id="rId11"/>
    <p:sldId id="269" r:id="rId12"/>
    <p:sldId id="263" r:id="rId13"/>
    <p:sldId id="272" r:id="rId14"/>
    <p:sldId id="273" r:id="rId15"/>
    <p:sldId id="270" r:id="rId16"/>
    <p:sldId id="274" r:id="rId1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37"/>
    <p:restoredTop sz="94599"/>
  </p:normalViewPr>
  <p:slideViewPr>
    <p:cSldViewPr snapToGrid="0" snapToObjects="1">
      <p:cViewPr varScale="1">
        <p:scale>
          <a:sx n="99" d="100"/>
          <a:sy n="99" d="100"/>
        </p:scale>
        <p:origin x="9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403B08-2483-7463-6F6C-E9B5985174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CB96D98-F518-5298-270C-D47BD75716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CA7A600-8C6C-05FD-4276-9870B52C5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228C828-29C2-5F04-87EC-B74BB8072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A6B919B-5F68-4E88-C09B-3D85555DC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06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0945C02-1144-1446-381B-34A6999B3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E99D3877-4AF7-03F7-C753-F6185D10AD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2DDF05-014B-68AB-272D-00F5CF413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1A1893E-8539-8E4B-8625-3303B63B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C64316-B6C3-F11F-53ED-7E96C7D32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135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473E69F-9CAA-8678-BDEA-0BB601B47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0D2FEC9-5104-DF41-DAAC-80B7574D0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2B4F7D1-A614-5FA2-D550-2A9B9CAB15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6749FEE-7D73-C28F-01EC-0D7CC53C1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8CD9818-F809-8247-B711-4E6A3EA42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475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34A6E8A-6238-F6EB-52F1-833B0B2E0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D10BD6F-C0D9-BD2C-EF69-EECCE7CA0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379F331-1A32-B0CB-0A58-6A10FAAFD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EBB410-B787-E367-4441-FC1764F4B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2BA9696-0196-12F0-327B-5655F19E39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049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034E829-632F-0650-65E8-F7F034435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084FE22-41CE-0CE9-DA45-491AC8FBD5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4D293A0-14D9-158D-A32A-09C054320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3CD21FE-6A6A-822B-F234-32AD2C899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F94F783-F2DF-6F66-2DEB-DB79BE042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251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B0A455-B1F3-59B9-EE00-E25015959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93E0B6E-E486-2B8B-E2CE-317B111DCE1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022E2B-6DD3-F019-C288-9F7153F1E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FD092A8-7F96-F865-190B-49A8E5C20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3CC7C12-ED3D-76C6-45FA-E246847F1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666FD6C3-6038-10A3-2396-130453DD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8303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F9D1468-4E98-7C1C-8B80-99FB96827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DCFCD55-80F9-5608-A08C-0BDEF2F338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1FDB56-DCCB-5FC3-494C-B41D02A9F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B1AB388-A953-FA6F-569C-90374016E1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8E3644F-A310-C401-E9C8-56BE3B2221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F27584F-1BE7-1A45-574B-5F92817BF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2859105-E7C7-83CD-22FF-23500CE22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718F4749-C3A8-F236-361A-874B7C36B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16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554D420-25E1-2959-91EE-187B10049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B1C1558-670F-879A-F110-5DB63EA4E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AB78A3F-F24D-53F2-1A48-3833C4E22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06B52DB-6178-FB5D-4001-D8069E78B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141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76BC864-179E-CE8A-3BD3-D31723E12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27FC30F5-00D6-0ACD-8B02-AC7E60B5A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E94D7BB-AD92-D2BF-1B0F-90C141033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6350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21C6906-FD36-71DE-04B9-23248EBAD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ACB7186-182B-02D3-4F3B-8511ED935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DBE887F-AC0A-F7DF-52B0-388565ABEA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C6426AC-C6AC-90C3-1C60-8200126A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CE9E0D2-98E4-496D-2590-74AFD34BC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84F5B35-62BC-16C1-9E98-0D417A5B7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08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6E9E4DA-8609-29C7-5536-40F15B496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CE50E30-F1D2-1389-7BD0-05293CF62A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18A950F-7913-6DB1-F77B-09146C492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10814D7-1830-5241-C059-F04A40807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4D98871-A092-3287-EF31-F59255F80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36BFC6E-D2E1-6AF8-2078-3FAB41AFC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0284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CA35C65-E3A8-A4CC-BE71-969C92518D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492E566-9254-284D-8927-D379988C8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EA50BE-C756-24B9-E1F3-854E2430AA9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132555-10BF-D145-A940-7404168600EA}" type="datetimeFigureOut">
              <a:rPr lang="en-US" smtClean="0"/>
              <a:t>6/6/22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64FCF45-CD26-B529-318F-F47A1E3778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2FBC12-B074-E88B-FC1D-46EEE78A46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985E38-DB5A-6D4E-9CEF-D8D2508EA779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925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1D4F80-C7CC-AE13-C266-2B43778FF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SMART AGRICULTURE</a:t>
            </a:r>
          </a:p>
        </p:txBody>
      </p:sp>
      <p:pic>
        <p:nvPicPr>
          <p:cNvPr id="4" name="Picture 3" descr="Green building in a cornfield">
            <a:extLst>
              <a:ext uri="{FF2B5EF4-FFF2-40B4-BE49-F238E27FC236}">
                <a16:creationId xmlns:a16="http://schemas.microsoft.com/office/drawing/2014/main" id="{9DD3B354-A1E3-D595-705A-49C94B8DE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28" r="23462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21CD2F1C-79B6-F705-1233-C8207218D239}"/>
              </a:ext>
            </a:extLst>
          </p:cNvPr>
          <p:cNvSpPr txBox="1"/>
          <p:nvPr/>
        </p:nvSpPr>
        <p:spPr>
          <a:xfrm>
            <a:off x="10367493" y="6156101"/>
            <a:ext cx="1378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Laura </a:t>
            </a:r>
            <a:r>
              <a:rPr lang="en-US" dirty="0" err="1"/>
              <a:t>Lemmi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2744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EC32DC9-58B2-1178-FBD2-B19537A44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Simulation</a:t>
            </a:r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F4E84A-FCE8-712A-F346-04DEF8477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From the application you can get the sensors and actuators registered</a:t>
            </a:r>
          </a:p>
          <a:p>
            <a:pPr lvl="1"/>
            <a:r>
              <a:rPr lang="en-US" sz="2200"/>
              <a:t>Their resources</a:t>
            </a:r>
          </a:p>
          <a:p>
            <a:pPr lvl="1"/>
            <a:r>
              <a:rPr lang="en-US" sz="2200"/>
              <a:t>The area where they are located 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5AFC0779-4D7C-FD37-2714-0C9F4D020A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413"/>
          <a:stretch/>
        </p:blipFill>
        <p:spPr bwMode="auto">
          <a:xfrm>
            <a:off x="2171817" y="2651760"/>
            <a:ext cx="7232669" cy="155448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A53BCE3-D51F-5210-F321-4292B70E4C8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23"/>
          <a:stretch/>
        </p:blipFill>
        <p:spPr bwMode="auto">
          <a:xfrm>
            <a:off x="2171817" y="4212898"/>
            <a:ext cx="7236072" cy="132162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925368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EC32DC9-58B2-1178-FBD2-B19537A44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sz="4800"/>
              <a:t>Simulation</a:t>
            </a:r>
          </a:p>
        </p:txBody>
      </p:sp>
      <p:sp>
        <p:nvSpPr>
          <p:cNvPr id="15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AF4E84A-FCE8-712A-F346-04DEF84772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From the application you can get the areas and its characteristics</a:t>
            </a:r>
          </a:p>
        </p:txBody>
      </p:sp>
      <p:pic>
        <p:nvPicPr>
          <p:cNvPr id="8" name="Immagine 7" descr="Immagine che contiene testo&#10;&#10;Descrizione generata automaticamente">
            <a:extLst>
              <a:ext uri="{FF2B5EF4-FFF2-40B4-BE49-F238E27FC236}">
                <a16:creationId xmlns:a16="http://schemas.microsoft.com/office/drawing/2014/main" id="{6D83BD20-5A29-ECE1-BF73-D308B21BE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0420" y="2388150"/>
            <a:ext cx="5468112" cy="2433309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A894EFA-EC53-1A2B-8220-4A3FF9DE77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941" y="5007345"/>
            <a:ext cx="8792117" cy="101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2839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F26E3D2-B47B-2F15-E47E-D325BC7FC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Simulation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012A171-4D67-2D04-46E8-CF95CCC0E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1500"/>
              <a:t>Each node periodically monitors its resources and reports the monitoring to the subscribed clients</a:t>
            </a:r>
          </a:p>
          <a:p>
            <a:endParaRPr lang="en-US" sz="1500"/>
          </a:p>
          <a:p>
            <a:r>
              <a:rPr lang="en-US" sz="1500"/>
              <a:t>Cloud application, for each registered and observable device, received periodically updates</a:t>
            </a:r>
          </a:p>
          <a:p>
            <a:endParaRPr lang="en-US" sz="1500"/>
          </a:p>
          <a:p>
            <a:r>
              <a:rPr lang="en-US" sz="1500"/>
              <a:t>Cloud application can be managed:</a:t>
            </a:r>
          </a:p>
          <a:p>
            <a:pPr lvl="1"/>
            <a:r>
              <a:rPr lang="en-US" sz="1500"/>
              <a:t>Automatically</a:t>
            </a:r>
          </a:p>
          <a:p>
            <a:pPr lvl="1"/>
            <a:r>
              <a:rPr lang="en-US" sz="1500"/>
              <a:t>Manually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3F58CBD-9B07-6ABC-3681-329343F2F1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9" t="68089" r="46394" b="9370"/>
          <a:stretch/>
        </p:blipFill>
        <p:spPr bwMode="auto">
          <a:xfrm>
            <a:off x="4654296" y="2594815"/>
            <a:ext cx="6903720" cy="166837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59149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F5BE12-7679-C4DF-F914-A1FE8DC3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Simulation – Manual Management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2E5D28FF-8E10-4E72-399D-21EBE185A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33875"/>
          </a:xfrm>
        </p:spPr>
        <p:txBody>
          <a:bodyPr>
            <a:normAutofit/>
          </a:bodyPr>
          <a:lstStyle/>
          <a:p>
            <a:r>
              <a:rPr lang="en-US" sz="2200" dirty="0"/>
              <a:t>User can retrieve the average of the monitored resources</a:t>
            </a:r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Can decide to put ON/OFF the actuator resources in a certain area</a:t>
            </a:r>
          </a:p>
        </p:txBody>
      </p:sp>
      <p:pic>
        <p:nvPicPr>
          <p:cNvPr id="12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7EE4F629-D76F-A8AA-1973-124DD8C20F3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264"/>
          <a:stretch/>
        </p:blipFill>
        <p:spPr bwMode="auto">
          <a:xfrm>
            <a:off x="838200" y="2346960"/>
            <a:ext cx="5331460" cy="8521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3" name="Immagine 12" descr="Immagine che contiene testo&#10;&#10;Descrizione generata automaticamente">
            <a:extLst>
              <a:ext uri="{FF2B5EF4-FFF2-40B4-BE49-F238E27FC236}">
                <a16:creationId xmlns:a16="http://schemas.microsoft.com/office/drawing/2014/main" id="{1DE83A5C-237A-6C54-118E-3DD4AAA16B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26"/>
          <a:stretch/>
        </p:blipFill>
        <p:spPr bwMode="auto">
          <a:xfrm>
            <a:off x="6299200" y="2346960"/>
            <a:ext cx="5549900" cy="86989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4" name="Immagine 13" descr="Immagine che contiene testo&#10;&#10;Descrizione generata automaticamente">
            <a:extLst>
              <a:ext uri="{FF2B5EF4-FFF2-40B4-BE49-F238E27FC236}">
                <a16:creationId xmlns:a16="http://schemas.microsoft.com/office/drawing/2014/main" id="{298E759A-0272-2F39-9074-D80E600F66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195" y="4215765"/>
            <a:ext cx="3887470" cy="1943735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7EC147DE-AF92-8060-D0F2-45234AD30B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415" y="4215765"/>
            <a:ext cx="3887470" cy="19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8006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F5BE12-7679-C4DF-F914-A1FE8DC3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Simulation – Automatic Management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egnaposto contenuto 2">
            <a:extLst>
              <a:ext uri="{FF2B5EF4-FFF2-40B4-BE49-F238E27FC236}">
                <a16:creationId xmlns:a16="http://schemas.microsoft.com/office/drawing/2014/main" id="{A8BEB431-A805-13B4-0533-3AE24D77E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251700" cy="1971675"/>
          </a:xfrm>
        </p:spPr>
        <p:txBody>
          <a:bodyPr>
            <a:normAutofit fontScale="85000" lnSpcReduction="20000"/>
          </a:bodyPr>
          <a:lstStyle/>
          <a:p>
            <a:r>
              <a:rPr lang="en-US" sz="2000" dirty="0"/>
              <a:t>The system monitors the average temperature and humidity for each sensor</a:t>
            </a:r>
          </a:p>
          <a:p>
            <a:r>
              <a:rPr lang="en-US" sz="2000" dirty="0"/>
              <a:t>If a temperature average is above/below the threshold</a:t>
            </a:r>
          </a:p>
          <a:p>
            <a:pPr lvl="1"/>
            <a:r>
              <a:rPr lang="en-US" sz="2000" dirty="0"/>
              <a:t>It puts ON/OFF the lights in the same area</a:t>
            </a:r>
          </a:p>
          <a:p>
            <a:r>
              <a:rPr lang="en-US" sz="2000" dirty="0"/>
              <a:t>If a humidity average is above/below the threshold</a:t>
            </a:r>
          </a:p>
          <a:p>
            <a:pPr lvl="1"/>
            <a:r>
              <a:rPr lang="en-US" sz="2000" dirty="0"/>
              <a:t>It puts ON/OFF the sprinklers in the same area</a:t>
            </a:r>
          </a:p>
          <a:p>
            <a:pPr lvl="1"/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		</a:t>
            </a:r>
          </a:p>
        </p:txBody>
      </p:sp>
      <p:pic>
        <p:nvPicPr>
          <p:cNvPr id="17" name="Immagine 16" descr="Immagine che contiene testo&#10;&#10;Descrizione generata automaticamente">
            <a:extLst>
              <a:ext uri="{FF2B5EF4-FFF2-40B4-BE49-F238E27FC236}">
                <a16:creationId xmlns:a16="http://schemas.microsoft.com/office/drawing/2014/main" id="{A63B2B2D-9C5E-D164-5617-2AAF637018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5" t="49293" r="72117" b="32707"/>
          <a:stretch/>
        </p:blipFill>
        <p:spPr bwMode="auto">
          <a:xfrm>
            <a:off x="7858199" y="1958440"/>
            <a:ext cx="3762300" cy="144041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8" name="Immagine 17">
            <a:extLst>
              <a:ext uri="{FF2B5EF4-FFF2-40B4-BE49-F238E27FC236}">
                <a16:creationId xmlns:a16="http://schemas.microsoft.com/office/drawing/2014/main" id="{4F9F6D9B-3656-C571-80B2-83C48D3574A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034" t="40402" b="14742"/>
          <a:stretch/>
        </p:blipFill>
        <p:spPr bwMode="auto">
          <a:xfrm>
            <a:off x="1702714" y="3531669"/>
            <a:ext cx="3593186" cy="27860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8F46B601-667C-8790-CD02-DE65EC4533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085" b="60221"/>
          <a:stretch/>
        </p:blipFill>
        <p:spPr bwMode="auto">
          <a:xfrm>
            <a:off x="6896102" y="3531669"/>
            <a:ext cx="3798077" cy="278602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97310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358208-AD0C-DFF2-AA08-2D03554D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r>
              <a:rPr lang="en-US" sz="5400"/>
              <a:t>Simulation – Unregister Device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894C6DE9-072C-05F2-655A-D1F669C9EF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4296" y="630936"/>
            <a:ext cx="6115049" cy="3913632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2B97DE-9434-BFF2-4C45-DBCA382FB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/>
              <a:t>A device can be unregistered from the application </a:t>
            </a:r>
          </a:p>
          <a:p>
            <a:r>
              <a:rPr lang="en-US" sz="2200"/>
              <a:t>Later, it can be registered again if needed</a:t>
            </a:r>
          </a:p>
        </p:txBody>
      </p:sp>
    </p:spTree>
    <p:extLst>
      <p:ext uri="{BB962C8B-B14F-4D97-AF65-F5344CB8AC3E}">
        <p14:creationId xmlns:p14="http://schemas.microsoft.com/office/powerpoint/2010/main" val="29692885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8908DB7-C3A6-4FCB-9820-CEE02B398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4358208-AD0C-DFF2-AA08-2D03554D7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823"/>
            <a:ext cx="3419856" cy="5583148"/>
          </a:xfrm>
        </p:spPr>
        <p:txBody>
          <a:bodyPr anchor="ctr">
            <a:normAutofit/>
          </a:bodyPr>
          <a:lstStyle/>
          <a:p>
            <a:pPr algn="ctr"/>
            <a:r>
              <a:rPr lang="en-US" sz="5400" dirty="0"/>
              <a:t>Simulation – </a:t>
            </a:r>
            <a:br>
              <a:rPr lang="en-US" sz="5400" dirty="0"/>
            </a:br>
            <a:r>
              <a:rPr lang="en-US" sz="5400" dirty="0"/>
              <a:t>Stop Application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535742DD-1B16-4E9D-B715-0D74B4574A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267200" y="630936"/>
            <a:ext cx="18288" cy="5590381"/>
          </a:xfrm>
          <a:custGeom>
            <a:avLst/>
            <a:gdLst>
              <a:gd name="connsiteX0" fmla="*/ 0 w 18288"/>
              <a:gd name="connsiteY0" fmla="*/ 0 h 5590381"/>
              <a:gd name="connsiteX1" fmla="*/ 18288 w 18288"/>
              <a:gd name="connsiteY1" fmla="*/ 0 h 5590381"/>
              <a:gd name="connsiteX2" fmla="*/ 18288 w 18288"/>
              <a:gd name="connsiteY2" fmla="*/ 754701 h 5590381"/>
              <a:gd name="connsiteX3" fmla="*/ 18288 w 18288"/>
              <a:gd name="connsiteY3" fmla="*/ 1565307 h 5590381"/>
              <a:gd name="connsiteX4" fmla="*/ 18288 w 18288"/>
              <a:gd name="connsiteY4" fmla="*/ 2152297 h 5590381"/>
              <a:gd name="connsiteX5" fmla="*/ 18288 w 18288"/>
              <a:gd name="connsiteY5" fmla="*/ 2906998 h 5590381"/>
              <a:gd name="connsiteX6" fmla="*/ 18288 w 18288"/>
              <a:gd name="connsiteY6" fmla="*/ 3549892 h 5590381"/>
              <a:gd name="connsiteX7" fmla="*/ 18288 w 18288"/>
              <a:gd name="connsiteY7" fmla="*/ 4080978 h 5590381"/>
              <a:gd name="connsiteX8" fmla="*/ 18288 w 18288"/>
              <a:gd name="connsiteY8" fmla="*/ 4835680 h 5590381"/>
              <a:gd name="connsiteX9" fmla="*/ 18288 w 18288"/>
              <a:gd name="connsiteY9" fmla="*/ 5590381 h 5590381"/>
              <a:gd name="connsiteX10" fmla="*/ 0 w 18288"/>
              <a:gd name="connsiteY10" fmla="*/ 5590381 h 5590381"/>
              <a:gd name="connsiteX11" fmla="*/ 0 w 18288"/>
              <a:gd name="connsiteY11" fmla="*/ 4835680 h 5590381"/>
              <a:gd name="connsiteX12" fmla="*/ 0 w 18288"/>
              <a:gd name="connsiteY12" fmla="*/ 4304593 h 5590381"/>
              <a:gd name="connsiteX13" fmla="*/ 0 w 18288"/>
              <a:gd name="connsiteY13" fmla="*/ 3773507 h 5590381"/>
              <a:gd name="connsiteX14" fmla="*/ 0 w 18288"/>
              <a:gd name="connsiteY14" fmla="*/ 3186517 h 5590381"/>
              <a:gd name="connsiteX15" fmla="*/ 0 w 18288"/>
              <a:gd name="connsiteY15" fmla="*/ 2487720 h 5590381"/>
              <a:gd name="connsiteX16" fmla="*/ 0 w 18288"/>
              <a:gd name="connsiteY16" fmla="*/ 1956633 h 5590381"/>
              <a:gd name="connsiteX17" fmla="*/ 0 w 18288"/>
              <a:gd name="connsiteY17" fmla="*/ 1425547 h 5590381"/>
              <a:gd name="connsiteX18" fmla="*/ 0 w 18288"/>
              <a:gd name="connsiteY18" fmla="*/ 614942 h 5590381"/>
              <a:gd name="connsiteX19" fmla="*/ 0 w 18288"/>
              <a:gd name="connsiteY19" fmla="*/ 0 h 559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8288" h="5590381" fill="none" extrusionOk="0">
                <a:moveTo>
                  <a:pt x="0" y="0"/>
                </a:moveTo>
                <a:cubicBezTo>
                  <a:pt x="7726" y="-435"/>
                  <a:pt x="14198" y="437"/>
                  <a:pt x="18288" y="0"/>
                </a:cubicBezTo>
                <a:cubicBezTo>
                  <a:pt x="-5226" y="225076"/>
                  <a:pt x="46275" y="562283"/>
                  <a:pt x="18288" y="754701"/>
                </a:cubicBezTo>
                <a:cubicBezTo>
                  <a:pt x="-9699" y="947119"/>
                  <a:pt x="30081" y="1239251"/>
                  <a:pt x="18288" y="1565307"/>
                </a:cubicBezTo>
                <a:cubicBezTo>
                  <a:pt x="6495" y="1891363"/>
                  <a:pt x="7160" y="1999140"/>
                  <a:pt x="18288" y="2152297"/>
                </a:cubicBezTo>
                <a:cubicBezTo>
                  <a:pt x="29417" y="2305454"/>
                  <a:pt x="28705" y="2598333"/>
                  <a:pt x="18288" y="2906998"/>
                </a:cubicBezTo>
                <a:cubicBezTo>
                  <a:pt x="7871" y="3215663"/>
                  <a:pt x="35263" y="3327412"/>
                  <a:pt x="18288" y="3549892"/>
                </a:cubicBezTo>
                <a:cubicBezTo>
                  <a:pt x="1313" y="3772372"/>
                  <a:pt x="38561" y="3843836"/>
                  <a:pt x="18288" y="4080978"/>
                </a:cubicBezTo>
                <a:cubicBezTo>
                  <a:pt x="-1985" y="4318120"/>
                  <a:pt x="-3806" y="4511166"/>
                  <a:pt x="18288" y="4835680"/>
                </a:cubicBezTo>
                <a:cubicBezTo>
                  <a:pt x="40382" y="5160194"/>
                  <a:pt x="-13070" y="5401748"/>
                  <a:pt x="18288" y="5590381"/>
                </a:cubicBezTo>
                <a:cubicBezTo>
                  <a:pt x="12010" y="5589863"/>
                  <a:pt x="6799" y="5589982"/>
                  <a:pt x="0" y="5590381"/>
                </a:cubicBezTo>
                <a:cubicBezTo>
                  <a:pt x="-6480" y="5250523"/>
                  <a:pt x="-32148" y="5052531"/>
                  <a:pt x="0" y="4835680"/>
                </a:cubicBezTo>
                <a:cubicBezTo>
                  <a:pt x="32148" y="4618829"/>
                  <a:pt x="5352" y="4496374"/>
                  <a:pt x="0" y="4304593"/>
                </a:cubicBezTo>
                <a:cubicBezTo>
                  <a:pt x="-5352" y="4112812"/>
                  <a:pt x="9645" y="3919423"/>
                  <a:pt x="0" y="3773507"/>
                </a:cubicBezTo>
                <a:cubicBezTo>
                  <a:pt x="-9645" y="3627591"/>
                  <a:pt x="-10654" y="3330687"/>
                  <a:pt x="0" y="3186517"/>
                </a:cubicBezTo>
                <a:cubicBezTo>
                  <a:pt x="10654" y="3042347"/>
                  <a:pt x="18181" y="2635923"/>
                  <a:pt x="0" y="2487720"/>
                </a:cubicBezTo>
                <a:cubicBezTo>
                  <a:pt x="-18181" y="2339517"/>
                  <a:pt x="-7947" y="2113537"/>
                  <a:pt x="0" y="1956633"/>
                </a:cubicBezTo>
                <a:cubicBezTo>
                  <a:pt x="7947" y="1799729"/>
                  <a:pt x="-15145" y="1657735"/>
                  <a:pt x="0" y="1425547"/>
                </a:cubicBezTo>
                <a:cubicBezTo>
                  <a:pt x="15145" y="1193359"/>
                  <a:pt x="-23832" y="948054"/>
                  <a:pt x="0" y="614942"/>
                </a:cubicBezTo>
                <a:cubicBezTo>
                  <a:pt x="23832" y="281831"/>
                  <a:pt x="2816" y="129878"/>
                  <a:pt x="0" y="0"/>
                </a:cubicBezTo>
                <a:close/>
              </a:path>
              <a:path w="18288" h="5590381" stroke="0" extrusionOk="0">
                <a:moveTo>
                  <a:pt x="0" y="0"/>
                </a:moveTo>
                <a:cubicBezTo>
                  <a:pt x="5871" y="848"/>
                  <a:pt x="11713" y="-200"/>
                  <a:pt x="18288" y="0"/>
                </a:cubicBezTo>
                <a:cubicBezTo>
                  <a:pt x="41141" y="165299"/>
                  <a:pt x="3613" y="427555"/>
                  <a:pt x="18288" y="698798"/>
                </a:cubicBezTo>
                <a:cubicBezTo>
                  <a:pt x="32963" y="970041"/>
                  <a:pt x="19680" y="1226199"/>
                  <a:pt x="18288" y="1397595"/>
                </a:cubicBezTo>
                <a:cubicBezTo>
                  <a:pt x="16896" y="1568991"/>
                  <a:pt x="38798" y="1794517"/>
                  <a:pt x="18288" y="2152297"/>
                </a:cubicBezTo>
                <a:cubicBezTo>
                  <a:pt x="-2222" y="2510077"/>
                  <a:pt x="40846" y="2594424"/>
                  <a:pt x="18288" y="2739287"/>
                </a:cubicBezTo>
                <a:cubicBezTo>
                  <a:pt x="-4270" y="2884150"/>
                  <a:pt x="27117" y="3129706"/>
                  <a:pt x="18288" y="3493988"/>
                </a:cubicBezTo>
                <a:cubicBezTo>
                  <a:pt x="9459" y="3858270"/>
                  <a:pt x="54201" y="4041447"/>
                  <a:pt x="18288" y="4304593"/>
                </a:cubicBezTo>
                <a:cubicBezTo>
                  <a:pt x="-17625" y="4567740"/>
                  <a:pt x="49627" y="5149125"/>
                  <a:pt x="18288" y="5590381"/>
                </a:cubicBezTo>
                <a:cubicBezTo>
                  <a:pt x="10860" y="5590744"/>
                  <a:pt x="7568" y="5590157"/>
                  <a:pt x="0" y="5590381"/>
                </a:cubicBezTo>
                <a:cubicBezTo>
                  <a:pt x="36767" y="5266821"/>
                  <a:pt x="-16223" y="5116146"/>
                  <a:pt x="0" y="4835680"/>
                </a:cubicBezTo>
                <a:cubicBezTo>
                  <a:pt x="16223" y="4555214"/>
                  <a:pt x="-16316" y="4356490"/>
                  <a:pt x="0" y="4136882"/>
                </a:cubicBezTo>
                <a:cubicBezTo>
                  <a:pt x="16316" y="3917274"/>
                  <a:pt x="8005" y="3773465"/>
                  <a:pt x="0" y="3549892"/>
                </a:cubicBezTo>
                <a:cubicBezTo>
                  <a:pt x="-8005" y="3326319"/>
                  <a:pt x="27623" y="3052456"/>
                  <a:pt x="0" y="2851094"/>
                </a:cubicBezTo>
                <a:cubicBezTo>
                  <a:pt x="-27623" y="2649732"/>
                  <a:pt x="5614" y="2455815"/>
                  <a:pt x="0" y="2264104"/>
                </a:cubicBezTo>
                <a:cubicBezTo>
                  <a:pt x="-5614" y="2072393"/>
                  <a:pt x="22598" y="1990723"/>
                  <a:pt x="0" y="1733018"/>
                </a:cubicBezTo>
                <a:cubicBezTo>
                  <a:pt x="-22598" y="1475313"/>
                  <a:pt x="-6965" y="1369123"/>
                  <a:pt x="0" y="1090124"/>
                </a:cubicBezTo>
                <a:cubicBezTo>
                  <a:pt x="6965" y="811125"/>
                  <a:pt x="-19273" y="50704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3114097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02B97DE-9434-BFF2-4C45-DBCA382FB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6" y="4798577"/>
            <a:ext cx="6894576" cy="1428487"/>
          </a:xfrm>
        </p:spPr>
        <p:txBody>
          <a:bodyPr anchor="t">
            <a:normAutofit/>
          </a:bodyPr>
          <a:lstStyle/>
          <a:p>
            <a:r>
              <a:rPr lang="en-US" sz="2200" dirty="0"/>
              <a:t>To close the Cloud application</a:t>
            </a:r>
          </a:p>
          <a:p>
            <a:r>
              <a:rPr lang="en-US" sz="2200" dirty="0"/>
              <a:t>The devices are unregistered, a POST request to each is sent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AD1724FC-895A-5523-D87C-2C9B51D091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6389" y="355600"/>
            <a:ext cx="7120010" cy="381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3244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86A9F83-12F2-1D5B-418D-2519A41623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Introduction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34751A6-8E75-3143-72CB-EF9DC852F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/>
              <a:t>The application aims to provide functionalities for:</a:t>
            </a:r>
          </a:p>
          <a:p>
            <a:pPr lvl="1"/>
            <a:r>
              <a:rPr lang="en-US" sz="2200"/>
              <a:t>Monitoring a smart garden</a:t>
            </a:r>
          </a:p>
          <a:p>
            <a:pPr lvl="1"/>
            <a:r>
              <a:rPr lang="en-US" sz="2200"/>
              <a:t>Controlling the garden devices remotely</a:t>
            </a:r>
          </a:p>
          <a:p>
            <a:pPr marL="0" indent="0">
              <a:buNone/>
            </a:pPr>
            <a:endParaRPr lang="en-US" sz="2200"/>
          </a:p>
          <a:p>
            <a:pPr marL="0" indent="0">
              <a:buNone/>
            </a:pPr>
            <a:r>
              <a:rPr lang="en-US" sz="2200"/>
              <a:t>The system must be able to detect temperature and humidity data, trigger the switching on or off the light and sprinkler devices. </a:t>
            </a:r>
          </a:p>
          <a:p>
            <a:pPr marL="0" indent="0">
              <a:buNone/>
            </a:pPr>
            <a:r>
              <a:rPr lang="en-US" sz="2200"/>
              <a:t>The status of the devices must be automatically set by the system or by the user through the interface, based on the configuration status.</a:t>
            </a:r>
            <a:endParaRPr lang="it-IT" sz="2200"/>
          </a:p>
          <a:p>
            <a:pPr lvl="1"/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3503961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1DA6BCFC-7892-2B57-938B-6E1E4A1C3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000"/>
              <a:t>Architecture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F877A5C-28A3-C092-1682-FB035CCCD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Sensors</a:t>
            </a:r>
          </a:p>
          <a:p>
            <a:r>
              <a:rPr lang="en-US" sz="2200"/>
              <a:t>Actuators</a:t>
            </a:r>
          </a:p>
          <a:p>
            <a:r>
              <a:rPr lang="en-US" sz="2200"/>
              <a:t>Border Router</a:t>
            </a:r>
          </a:p>
          <a:p>
            <a:r>
              <a:rPr lang="en-US" sz="2200"/>
              <a:t>Cloud Application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B7A57F6-5FFE-11ED-7309-F61A50C172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2203590"/>
            <a:ext cx="6903720" cy="2450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671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7675FE7-210E-BCEB-567C-146BBBA68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Functionalities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650D18FE-0824-4A46-B22C-A86B52E578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7058A76-0F05-67EF-F188-6A6D6C7497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Each device in WSN, except for the BR, can be configured for acting as:</a:t>
            </a:r>
          </a:p>
          <a:p>
            <a:pPr lvl="1"/>
            <a:r>
              <a:rPr lang="en-US" sz="2200"/>
              <a:t>Sensor</a:t>
            </a:r>
          </a:p>
          <a:p>
            <a:pPr lvl="1"/>
            <a:r>
              <a:rPr lang="en-US" sz="2200"/>
              <a:t>Actuator</a:t>
            </a:r>
          </a:p>
          <a:p>
            <a:pPr lvl="1"/>
            <a:r>
              <a:rPr lang="en-US" sz="2200"/>
              <a:t>Sensor and Actuator</a:t>
            </a:r>
          </a:p>
          <a:p>
            <a:r>
              <a:rPr lang="en-US" sz="2200"/>
              <a:t>After the configuration each device registers to the cloud application, which can then access the exposed resources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394EC49-77AC-A18D-76EA-1BEA0894D4D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3" t="2497" r="65865" b="44472"/>
          <a:stretch/>
        </p:blipFill>
        <p:spPr bwMode="auto">
          <a:xfrm>
            <a:off x="6099048" y="916326"/>
            <a:ext cx="5458968" cy="502534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8693196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F5BE12-7679-C4DF-F914-A1FE8DC3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Resources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8309DA6-680F-BB63-FBE2-0B255DA342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1700" dirty="0"/>
              <a:t>Cloud Application exposes the “Registration” resource</a:t>
            </a:r>
          </a:p>
          <a:p>
            <a:pPr marL="457200" lvl="1" indent="0">
              <a:buNone/>
            </a:pPr>
            <a:r>
              <a:rPr lang="en-US" sz="1700" dirty="0"/>
              <a:t>			"</a:t>
            </a:r>
            <a:r>
              <a:rPr lang="en-US" sz="1700" dirty="0" err="1"/>
              <a:t>coap</a:t>
            </a:r>
            <a:r>
              <a:rPr lang="en-US" sz="1700" dirty="0"/>
              <a:t>://[fd00::1]:5683/registration"</a:t>
            </a:r>
            <a:r>
              <a:rPr lang="it-IT" sz="1700" dirty="0">
                <a:effectLst/>
              </a:rPr>
              <a:t> </a:t>
            </a:r>
          </a:p>
          <a:p>
            <a:endParaRPr lang="en-US" sz="1700" dirty="0"/>
          </a:p>
          <a:p>
            <a:r>
              <a:rPr lang="en-US" sz="1700" dirty="0"/>
              <a:t>Sensors expose:</a:t>
            </a:r>
          </a:p>
          <a:p>
            <a:pPr lvl="1"/>
            <a:r>
              <a:rPr lang="en-US" sz="1700" dirty="0"/>
              <a:t>Temperature		"</a:t>
            </a:r>
            <a:r>
              <a:rPr lang="en-US" sz="1700" dirty="0" err="1"/>
              <a:t>coap</a:t>
            </a:r>
            <a:r>
              <a:rPr lang="en-US" sz="1700" dirty="0"/>
              <a:t>://[</a:t>
            </a:r>
            <a:r>
              <a:rPr lang="en-US" sz="1700" dirty="0" err="1"/>
              <a:t>nodeAddress</a:t>
            </a:r>
            <a:r>
              <a:rPr lang="en-US" sz="1700" dirty="0"/>
              <a:t>]:5683/temperature"</a:t>
            </a:r>
            <a:r>
              <a:rPr lang="it-IT" sz="1700" dirty="0">
                <a:effectLst/>
              </a:rPr>
              <a:t> </a:t>
            </a:r>
            <a:endParaRPr lang="en-US" sz="1700" dirty="0"/>
          </a:p>
          <a:p>
            <a:pPr lvl="1"/>
            <a:r>
              <a:rPr lang="en-US" sz="1700" dirty="0"/>
              <a:t>Humidity		"</a:t>
            </a:r>
            <a:r>
              <a:rPr lang="en-US" sz="1700" dirty="0" err="1"/>
              <a:t>coap</a:t>
            </a:r>
            <a:r>
              <a:rPr lang="en-US" sz="1700" dirty="0"/>
              <a:t>://[</a:t>
            </a:r>
            <a:r>
              <a:rPr lang="en-US" sz="1700" dirty="0" err="1"/>
              <a:t>nodeAddress</a:t>
            </a:r>
            <a:r>
              <a:rPr lang="en-US" sz="1700" dirty="0"/>
              <a:t>]:5683/humidity”</a:t>
            </a:r>
          </a:p>
          <a:p>
            <a:pPr lvl="1"/>
            <a:endParaRPr lang="en-US" sz="1700" dirty="0"/>
          </a:p>
          <a:p>
            <a:r>
              <a:rPr lang="en-US" sz="1700" dirty="0"/>
              <a:t>Actuators expose:</a:t>
            </a:r>
          </a:p>
          <a:p>
            <a:pPr lvl="1"/>
            <a:r>
              <a:rPr lang="en-US" sz="1700" dirty="0"/>
              <a:t>Light		"</a:t>
            </a:r>
            <a:r>
              <a:rPr lang="en-US" sz="1700" dirty="0" err="1"/>
              <a:t>coap</a:t>
            </a:r>
            <a:r>
              <a:rPr lang="en-US" sz="1700" dirty="0"/>
              <a:t>://[</a:t>
            </a:r>
            <a:r>
              <a:rPr lang="en-US" sz="1700" dirty="0" err="1"/>
              <a:t>nodeAddress</a:t>
            </a:r>
            <a:r>
              <a:rPr lang="en-US" sz="1700" dirty="0"/>
              <a:t>]:5683/light"</a:t>
            </a:r>
            <a:r>
              <a:rPr lang="it-IT" sz="1700" dirty="0">
                <a:effectLst/>
              </a:rPr>
              <a:t> </a:t>
            </a:r>
            <a:endParaRPr lang="en-US" sz="1700" dirty="0"/>
          </a:p>
          <a:p>
            <a:pPr lvl="1"/>
            <a:r>
              <a:rPr lang="en-US" sz="1700" dirty="0"/>
              <a:t>Sprinkler		"</a:t>
            </a:r>
            <a:r>
              <a:rPr lang="en-US" sz="1700" dirty="0" err="1"/>
              <a:t>coap</a:t>
            </a:r>
            <a:r>
              <a:rPr lang="en-US" sz="1700" dirty="0"/>
              <a:t>://[</a:t>
            </a:r>
            <a:r>
              <a:rPr lang="en-US" sz="1700" dirty="0" err="1"/>
              <a:t>nodeAddress</a:t>
            </a:r>
            <a:r>
              <a:rPr lang="en-US" sz="1700" dirty="0"/>
              <a:t>]:5683/sprinkler"</a:t>
            </a:r>
            <a:r>
              <a:rPr lang="it-IT" sz="1700" dirty="0">
                <a:effectLst/>
              </a:rPr>
              <a:t> </a:t>
            </a:r>
          </a:p>
          <a:p>
            <a:pPr lvl="1"/>
            <a:endParaRPr lang="it-IT" sz="1700" dirty="0"/>
          </a:p>
          <a:p>
            <a:r>
              <a:rPr lang="it-IT" sz="1700" dirty="0" err="1"/>
              <a:t>Both</a:t>
            </a:r>
            <a:r>
              <a:rPr lang="it-IT" sz="1700" dirty="0"/>
              <a:t> </a:t>
            </a:r>
            <a:r>
              <a:rPr lang="it-IT" sz="1700" dirty="0" err="1"/>
              <a:t>sensors</a:t>
            </a:r>
            <a:r>
              <a:rPr lang="it-IT" sz="1700" dirty="0"/>
              <a:t> and </a:t>
            </a:r>
            <a:r>
              <a:rPr lang="it-IT" sz="1700" dirty="0" err="1"/>
              <a:t>actuators</a:t>
            </a:r>
            <a:r>
              <a:rPr lang="it-IT" sz="1700" dirty="0"/>
              <a:t> </a:t>
            </a:r>
            <a:r>
              <a:rPr lang="it-IT" sz="1700" dirty="0" err="1"/>
              <a:t>expose</a:t>
            </a:r>
            <a:r>
              <a:rPr lang="it-IT" sz="1700" dirty="0"/>
              <a:t> a non </a:t>
            </a:r>
            <a:r>
              <a:rPr lang="it-IT" sz="1700" dirty="0" err="1"/>
              <a:t>observable</a:t>
            </a:r>
            <a:r>
              <a:rPr lang="it-IT" sz="1700" dirty="0"/>
              <a:t> </a:t>
            </a:r>
            <a:r>
              <a:rPr lang="it-IT" sz="1700" dirty="0" err="1"/>
              <a:t>resource</a:t>
            </a:r>
            <a:r>
              <a:rPr lang="it-IT" sz="1700" dirty="0"/>
              <a:t>:</a:t>
            </a:r>
          </a:p>
          <a:p>
            <a:pPr lvl="1"/>
            <a:r>
              <a:rPr lang="it-IT" sz="1700" dirty="0" err="1"/>
              <a:t>Unregister</a:t>
            </a:r>
            <a:r>
              <a:rPr lang="it-IT" sz="1700" dirty="0"/>
              <a:t>		</a:t>
            </a:r>
            <a:r>
              <a:rPr lang="en-US" sz="1700" dirty="0"/>
              <a:t>"</a:t>
            </a:r>
            <a:r>
              <a:rPr lang="en-US" sz="1700" dirty="0" err="1"/>
              <a:t>coap</a:t>
            </a:r>
            <a:r>
              <a:rPr lang="en-US" sz="1700" dirty="0"/>
              <a:t>://[</a:t>
            </a:r>
            <a:r>
              <a:rPr lang="en-US" sz="1700" dirty="0" err="1"/>
              <a:t>nodeAddress</a:t>
            </a:r>
            <a:r>
              <a:rPr lang="en-US" sz="1700" dirty="0"/>
              <a:t>]:5683/unregister"</a:t>
            </a:r>
            <a:r>
              <a:rPr lang="it-IT" sz="1700" dirty="0">
                <a:effectLst/>
              </a:rPr>
              <a:t> </a:t>
            </a:r>
            <a:endParaRPr lang="it-IT" sz="1700" dirty="0"/>
          </a:p>
        </p:txBody>
      </p:sp>
    </p:spTree>
    <p:extLst>
      <p:ext uri="{BB962C8B-B14F-4D97-AF65-F5344CB8AC3E}">
        <p14:creationId xmlns:p14="http://schemas.microsoft.com/office/powerpoint/2010/main" val="161473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AF5BE12-7679-C4DF-F914-A1FE8DC3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Actuator Nodes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gnaposto contenuto 2">
            <a:extLst>
              <a:ext uri="{FF2B5EF4-FFF2-40B4-BE49-F238E27FC236}">
                <a16:creationId xmlns:a16="http://schemas.microsoft.com/office/drawing/2014/main" id="{A36302AF-F915-1165-7FA8-4554D6956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19175"/>
          </a:xfrm>
        </p:spPr>
        <p:txBody>
          <a:bodyPr/>
          <a:lstStyle/>
          <a:p>
            <a:r>
              <a:rPr lang="en-US" dirty="0"/>
              <a:t>Each actuator shows the status of its resources (light and sprinkler) through the LEDS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6BE0BA8B-F357-5419-2644-2F2925D97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518" y="3467216"/>
            <a:ext cx="3606800" cy="1257300"/>
          </a:xfrm>
          <a:prstGeom prst="rect">
            <a:avLst/>
          </a:prstGeom>
        </p:spPr>
      </p:pic>
      <p:pic>
        <p:nvPicPr>
          <p:cNvPr id="12" name="Immagine 11" descr="Immagine che contiene testo&#10;&#10;Descrizione generata automaticamente">
            <a:extLst>
              <a:ext uri="{FF2B5EF4-FFF2-40B4-BE49-F238E27FC236}">
                <a16:creationId xmlns:a16="http://schemas.microsoft.com/office/drawing/2014/main" id="{73E494B8-6B5A-3752-C73B-B9B30E2759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9682" y="3467216"/>
            <a:ext cx="3606800" cy="1282700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7ADC1892-25BC-AA23-F91F-1887116E0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4700" y="5260297"/>
            <a:ext cx="3022600" cy="13843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30F8697-9C2C-C620-AD59-C4669CDE67E4}"/>
              </a:ext>
            </a:extLst>
          </p:cNvPr>
          <p:cNvSpPr txBox="1"/>
          <p:nvPr/>
        </p:nvSpPr>
        <p:spPr>
          <a:xfrm>
            <a:off x="2363932" y="2855235"/>
            <a:ext cx="163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Light: ON</a:t>
            </a:r>
          </a:p>
          <a:p>
            <a:r>
              <a:rPr lang="en-US" dirty="0"/>
              <a:t>Sprinkler: ON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C5B84C5B-E853-4E48-ED4E-59EAC4C1CFDF}"/>
              </a:ext>
            </a:extLst>
          </p:cNvPr>
          <p:cNvSpPr txBox="1"/>
          <p:nvPr/>
        </p:nvSpPr>
        <p:spPr>
          <a:xfrm>
            <a:off x="8189768" y="2820885"/>
            <a:ext cx="1638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Light: OFF</a:t>
            </a:r>
          </a:p>
          <a:p>
            <a:r>
              <a:rPr lang="en-US" dirty="0"/>
              <a:t>Sprinkler: ON</a:t>
            </a: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DA4D1EFB-54DF-B6B9-0900-639A9DD81EBB}"/>
              </a:ext>
            </a:extLst>
          </p:cNvPr>
          <p:cNvSpPr txBox="1"/>
          <p:nvPr/>
        </p:nvSpPr>
        <p:spPr>
          <a:xfrm>
            <a:off x="5253182" y="4571103"/>
            <a:ext cx="160481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Light: ON</a:t>
            </a:r>
          </a:p>
          <a:p>
            <a:r>
              <a:rPr lang="en-US" dirty="0"/>
              <a:t>Sprinkler: OFF</a:t>
            </a:r>
          </a:p>
        </p:txBody>
      </p:sp>
    </p:spTree>
    <p:extLst>
      <p:ext uri="{BB962C8B-B14F-4D97-AF65-F5344CB8AC3E}">
        <p14:creationId xmlns:p14="http://schemas.microsoft.com/office/powerpoint/2010/main" val="463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9EB316A-C83C-4252-DD5C-8F3F9B801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5400"/>
              <a:t>Simulation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9C60D12-4372-13B0-9747-09894D0B6A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1500"/>
              <a:t>At startup nodes must be configured as:</a:t>
            </a:r>
          </a:p>
          <a:p>
            <a:pPr lvl="1"/>
            <a:r>
              <a:rPr lang="en-US" sz="1500"/>
              <a:t>Sensors</a:t>
            </a:r>
          </a:p>
          <a:p>
            <a:pPr lvl="1"/>
            <a:r>
              <a:rPr lang="en-US" sz="1500"/>
              <a:t>Actuators</a:t>
            </a:r>
          </a:p>
          <a:p>
            <a:pPr lvl="1"/>
            <a:r>
              <a:rPr lang="en-US" sz="1500"/>
              <a:t>Both</a:t>
            </a:r>
          </a:p>
          <a:p>
            <a:pPr lvl="1"/>
            <a:endParaRPr lang="en-US" sz="1500"/>
          </a:p>
          <a:p>
            <a:r>
              <a:rPr lang="en-US" sz="1500"/>
              <a:t>a POST request to the cloud application “Registration” resource is sent</a:t>
            </a:r>
          </a:p>
          <a:p>
            <a:endParaRPr lang="en-US" sz="1500"/>
          </a:p>
          <a:p>
            <a:r>
              <a:rPr lang="en-US" sz="1500"/>
              <a:t>If the device is configured for acting as an actuator, leds must be set 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3F7426FD-4ECF-34F2-8B1E-04C3A56359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1780738"/>
            <a:ext cx="6903720" cy="329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0439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7E9AC20-964B-BF7C-0EA0-EC79AD7F4A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Simulation</a:t>
            </a:r>
          </a:p>
        </p:txBody>
      </p:sp>
      <p:sp>
        <p:nvSpPr>
          <p:cNvPr id="18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4A5642F-8334-8A51-4B89-38FFB424C3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1900"/>
              <a:t>Cloud Application registers the device:</a:t>
            </a:r>
          </a:p>
          <a:p>
            <a:pPr lvl="1"/>
            <a:r>
              <a:rPr lang="en-US" sz="1900"/>
              <a:t>It stores</a:t>
            </a:r>
          </a:p>
          <a:p>
            <a:pPr lvl="2"/>
            <a:r>
              <a:rPr lang="en-US" sz="1900"/>
              <a:t>its address</a:t>
            </a:r>
          </a:p>
          <a:p>
            <a:pPr lvl="2"/>
            <a:r>
              <a:rPr lang="en-US" sz="1900"/>
              <a:t>the exposed resource</a:t>
            </a:r>
          </a:p>
          <a:p>
            <a:pPr lvl="2"/>
            <a:r>
              <a:rPr lang="en-US" sz="1900"/>
              <a:t>the resource status in case of actuator</a:t>
            </a:r>
          </a:p>
          <a:p>
            <a:pPr lvl="1"/>
            <a:r>
              <a:rPr lang="en-US" sz="1900"/>
              <a:t>It puts the device in the default area</a:t>
            </a:r>
          </a:p>
          <a:p>
            <a:pPr lvl="1"/>
            <a:r>
              <a:rPr lang="en-US" sz="1900"/>
              <a:t>It assigns to the device a unique ID</a:t>
            </a:r>
          </a:p>
          <a:p>
            <a:pPr lvl="1"/>
            <a:endParaRPr lang="en-US" sz="1900"/>
          </a:p>
          <a:p>
            <a:r>
              <a:rPr lang="en-US" sz="1900"/>
              <a:t>New areas can be defined and devices can be moved there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3DAE93FA-41AA-9748-BC1E-AF74161DDA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703"/>
          <a:stretch/>
        </p:blipFill>
        <p:spPr bwMode="auto">
          <a:xfrm>
            <a:off x="6099048" y="2179781"/>
            <a:ext cx="5458968" cy="2498438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66640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560E710-7A88-3FD8-FD04-11EFF81A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000"/>
              <a:t>Simulation – Define Areas</a:t>
            </a:r>
          </a:p>
        </p:txBody>
      </p:sp>
      <p:sp>
        <p:nvSpPr>
          <p:cNvPr id="11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46CCEC95-578D-BBDD-E716-7F369433B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 dirty="0"/>
              <a:t>New areas can be defined and devices can be moved there</a:t>
            </a:r>
          </a:p>
          <a:p>
            <a:r>
              <a:rPr lang="en-US" sz="2200" dirty="0"/>
              <a:t>Splitting the network in areas allow to manage devices differently based on the area condition</a:t>
            </a:r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DFDEC0FC-A2C4-D9B4-D016-E678410D6B3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625"/>
          <a:stretch/>
        </p:blipFill>
        <p:spPr bwMode="auto">
          <a:xfrm>
            <a:off x="6099048" y="1907902"/>
            <a:ext cx="5458968" cy="3042196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3701154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Gradazioni di grigio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</TotalTime>
  <Words>570</Words>
  <Application>Microsoft Macintosh PowerPoint</Application>
  <PresentationFormat>Widescreen</PresentationFormat>
  <Paragraphs>98</Paragraphs>
  <Slides>16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di Office</vt:lpstr>
      <vt:lpstr>SMART AGRICULTURE</vt:lpstr>
      <vt:lpstr>Introduction</vt:lpstr>
      <vt:lpstr>Architecture</vt:lpstr>
      <vt:lpstr>Functionalities</vt:lpstr>
      <vt:lpstr>Resources</vt:lpstr>
      <vt:lpstr>Actuator Nodes</vt:lpstr>
      <vt:lpstr>Simulation</vt:lpstr>
      <vt:lpstr>Simulation</vt:lpstr>
      <vt:lpstr>Simulation – Define Areas</vt:lpstr>
      <vt:lpstr>Simulation</vt:lpstr>
      <vt:lpstr>Simulation</vt:lpstr>
      <vt:lpstr>Simulation</vt:lpstr>
      <vt:lpstr>Simulation – Manual Management</vt:lpstr>
      <vt:lpstr>Simulation – Automatic Management</vt:lpstr>
      <vt:lpstr>Simulation – Unregister Device</vt:lpstr>
      <vt:lpstr>Simulation –  Stop Application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AGRICULTURE</dc:title>
  <dc:creator>Laura Lemmi</dc:creator>
  <cp:lastModifiedBy>Laura Lemmi</cp:lastModifiedBy>
  <cp:revision>5</cp:revision>
  <dcterms:created xsi:type="dcterms:W3CDTF">2022-06-06T11:15:22Z</dcterms:created>
  <dcterms:modified xsi:type="dcterms:W3CDTF">2022-06-06T12:38:16Z</dcterms:modified>
</cp:coreProperties>
</file>

<file path=docProps/thumbnail.jpeg>
</file>